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69" r:id="rId5"/>
    <p:sldId id="379" r:id="rId6"/>
    <p:sldId id="334" r:id="rId7"/>
    <p:sldId id="380" r:id="rId8"/>
    <p:sldId id="2146848056" r:id="rId9"/>
    <p:sldId id="2146848057" r:id="rId10"/>
    <p:sldId id="393" r:id="rId11"/>
  </p:sldIdLst>
  <p:sldSz cx="12192000" cy="6858000"/>
  <p:notesSz cx="6858000" cy="9144000"/>
  <p:defaultTextStyle>
    <a:defPPr>
      <a:defRPr lang="en-US"/>
    </a:defPPr>
    <a:lvl1pPr marL="0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4320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88639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2959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77278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21598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65917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10236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54556" algn="l" defTabSz="1088639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5F5821-F648-EEC6-4773-EF7A557F4AE9}" name="Lyon, Benjamin" initials="LB" userId="S::57763@icf.com::962595c5-6415-49fb-a6d3-bdf9d816aabe" providerId="AD"/>
  <p188:author id="{CA6C0553-04B0-F018-C65F-FF77E44A28B8}" name="Courtney Owen" initials="CO" userId="S::14824@Icf.com::6e3fb7ee-fb28-49e0-b156-23de6f7f2dd8" providerId="AD"/>
  <p188:author id="{B05C5275-5CDF-89DB-B739-E540FD7ACAD4}" name="Owen, Courtney" initials="OC" userId="S::14824@icf.com::6e3fb7ee-fb28-49e0-b156-23de6f7f2dd8" providerId="AD"/>
  <p188:author id="{5099F276-871A-1377-7256-032249F3BDEB}" name="Rodgers, Becca" initials="RB" userId="S::16074@icf.com::e9b4583d-f622-4f17-94ea-5c86e6dcadd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en, Courtney" initials="CO" lastIdx="1" clrIdx="0">
    <p:extLst>
      <p:ext uri="{19B8F6BF-5375-455C-9EA6-DF929625EA0E}">
        <p15:presenceInfo xmlns:p15="http://schemas.microsoft.com/office/powerpoint/2012/main" userId="S::14824@icf.com::6e3fb7ee-fb28-49e0-b156-23de6f7f2d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B18E"/>
    <a:srgbClr val="4A9C2D"/>
    <a:srgbClr val="685439"/>
    <a:srgbClr val="6D8192"/>
    <a:srgbClr val="EBD8DD"/>
    <a:srgbClr val="E8F2D6"/>
    <a:srgbClr val="C5DE92"/>
    <a:srgbClr val="B6619C"/>
    <a:srgbClr val="F97BEA"/>
    <a:srgbClr val="F1B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6283" autoAdjust="0"/>
  </p:normalViewPr>
  <p:slideViewPr>
    <p:cSldViewPr snapToGrid="0">
      <p:cViewPr varScale="1">
        <p:scale>
          <a:sx n="150" d="100"/>
          <a:sy n="150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lakath, Anoushka" userId="eb304a80-2bec-4195-9500-642cca9d5adc" providerId="ADAL" clId="{A4196777-A614-4E9F-A6AE-3F55A1387962}"/>
    <pc:docChg chg="custSel modSld">
      <pc:chgData name="Cholakath, Anoushka" userId="eb304a80-2bec-4195-9500-642cca9d5adc" providerId="ADAL" clId="{A4196777-A614-4E9F-A6AE-3F55A1387962}" dt="2025-01-10T00:13:56.878" v="1" actId="478"/>
      <pc:docMkLst>
        <pc:docMk/>
      </pc:docMkLst>
      <pc:sldChg chg="addSp delSp modSp mod">
        <pc:chgData name="Cholakath, Anoushka" userId="eb304a80-2bec-4195-9500-642cca9d5adc" providerId="ADAL" clId="{A4196777-A614-4E9F-A6AE-3F55A1387962}" dt="2025-01-10T00:13:56.878" v="1" actId="478"/>
        <pc:sldMkLst>
          <pc:docMk/>
          <pc:sldMk cId="1232824599" sldId="3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412DB-85A4-4063-819E-657EF7844E22}" type="datetimeFigureOut">
              <a:rPr lang="en-US" smtClean="0"/>
              <a:pPr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0D3C0-E560-427A-BE58-B69805504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1pPr>
    <a:lvl2pPr marL="544320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2pPr>
    <a:lvl3pPr marL="1088639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3pPr>
    <a:lvl4pPr marL="1632959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4pPr>
    <a:lvl5pPr marL="2177278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5pPr>
    <a:lvl6pPr marL="2721598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6pPr>
    <a:lvl7pPr marL="3265917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7pPr>
    <a:lvl8pPr marL="3810236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8pPr>
    <a:lvl9pPr marL="4354556" algn="l" defTabSz="1088639" rtl="0" eaLnBrk="1" latinLnBrk="0" hangingPunct="1">
      <a:defRPr sz="14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0D3C0-E560-427A-BE58-B698055049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4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0D3C0-E560-427A-BE58-B6980550494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64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0D3C0-E560-427A-BE58-B6980550494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0D3C0-E560-427A-BE58-B698055049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3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0D3C0-E560-427A-BE58-B6980550494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4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2" y="0"/>
            <a:ext cx="12191937" cy="68580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906524"/>
            <a:ext cx="12191937" cy="4951476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991264" y="1105400"/>
            <a:ext cx="6363396" cy="2199132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991264" y="3553969"/>
            <a:ext cx="2198846" cy="2199132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80659" y="4351782"/>
            <a:ext cx="1458278" cy="145846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80659" y="1047750"/>
            <a:ext cx="1458278" cy="145846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518287" y="2712313"/>
            <a:ext cx="3122270" cy="145846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845361" y="1047750"/>
            <a:ext cx="3122270" cy="145846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2853941" y="4351782"/>
            <a:ext cx="3122270" cy="145846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7429104" y="876300"/>
            <a:ext cx="4214835" cy="122986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8800748" y="3619561"/>
            <a:ext cx="2843191" cy="122986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457913" y="3619561"/>
            <a:ext cx="4176517" cy="255264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962678" y="2114550"/>
            <a:ext cx="7542818" cy="2628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8038847" y="855785"/>
            <a:ext cx="3542839" cy="5143500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" y="855785"/>
            <a:ext cx="1296025" cy="5143500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48409" y="1182624"/>
            <a:ext cx="1750848" cy="24368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59437" y="1182624"/>
            <a:ext cx="1750848" cy="24368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48409" y="3773424"/>
            <a:ext cx="1750848" cy="24368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54685" y="3773424"/>
            <a:ext cx="1750848" cy="243687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449928" y="647700"/>
            <a:ext cx="10742072" cy="5562600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86504" y="3201924"/>
            <a:ext cx="4457120" cy="3008376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399559" y="1295400"/>
            <a:ext cx="8598813" cy="43068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905504" y="685800"/>
            <a:ext cx="1657226" cy="5486400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8409" y="685800"/>
            <a:ext cx="2591987" cy="1943100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648410" y="4418076"/>
            <a:ext cx="2207989" cy="17922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972186" y="647700"/>
            <a:ext cx="4571405" cy="2894076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3088016" y="4418076"/>
            <a:ext cx="2207989" cy="17922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2132529" y="648462"/>
            <a:ext cx="5558828" cy="5559552"/>
          </a:xfrm>
          <a:prstGeom prst="ellipse">
            <a:avLst/>
          </a:prstGeom>
        </p:spPr>
        <p:txBody>
          <a:bodyPr/>
          <a:lstStyle>
            <a:lvl1pPr algn="r">
              <a:defRPr sz="16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151608" y="2171700"/>
            <a:ext cx="3391983" cy="2514600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399247" y="2171700"/>
            <a:ext cx="3391983" cy="2514600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48409" y="2171700"/>
            <a:ext cx="3391983" cy="2514600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8409" y="647700"/>
            <a:ext cx="4950832" cy="55641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381723" y="1905000"/>
            <a:ext cx="2436559" cy="30495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630854" y="647700"/>
            <a:ext cx="4950832" cy="55641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619822" y="1295400"/>
            <a:ext cx="7378549" cy="43068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629331" y="647700"/>
            <a:ext cx="4914260" cy="4914900"/>
          </a:xfrm>
          <a:custGeom>
            <a:avLst/>
            <a:gdLst>
              <a:gd name="connsiteX0" fmla="*/ 0 w 9829800"/>
              <a:gd name="connsiteY0" fmla="*/ 0 h 9829800"/>
              <a:gd name="connsiteX1" fmla="*/ 9829800 w 9829800"/>
              <a:gd name="connsiteY1" fmla="*/ 0 h 9829800"/>
              <a:gd name="connsiteX2" fmla="*/ 9829800 w 9829800"/>
              <a:gd name="connsiteY2" fmla="*/ 9829800 h 9829800"/>
              <a:gd name="connsiteX3" fmla="*/ 0 w 9829800"/>
              <a:gd name="connsiteY3" fmla="*/ 9829800 h 9829800"/>
              <a:gd name="connsiteX4" fmla="*/ 0 w 9829800"/>
              <a:gd name="connsiteY4" fmla="*/ 0 h 9829800"/>
              <a:gd name="connsiteX0" fmla="*/ 0 w 9829800"/>
              <a:gd name="connsiteY0" fmla="*/ 0 h 9829800"/>
              <a:gd name="connsiteX1" fmla="*/ 9829800 w 9829800"/>
              <a:gd name="connsiteY1" fmla="*/ 0 h 9829800"/>
              <a:gd name="connsiteX2" fmla="*/ 9829800 w 9829800"/>
              <a:gd name="connsiteY2" fmla="*/ 9829800 h 9829800"/>
              <a:gd name="connsiteX3" fmla="*/ 0 w 9829800"/>
              <a:gd name="connsiteY3" fmla="*/ 0 h 982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9800" h="9829800">
                <a:moveTo>
                  <a:pt x="0" y="0"/>
                </a:moveTo>
                <a:lnTo>
                  <a:pt x="9829800" y="0"/>
                </a:lnTo>
                <a:lnTo>
                  <a:pt x="9829800" y="98298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8409" y="3009900"/>
            <a:ext cx="3199984" cy="3200400"/>
          </a:xfrm>
          <a:custGeom>
            <a:avLst/>
            <a:gdLst>
              <a:gd name="connsiteX0" fmla="*/ 0 w 6400800"/>
              <a:gd name="connsiteY0" fmla="*/ 0 h 6400800"/>
              <a:gd name="connsiteX1" fmla="*/ 6400800 w 6400800"/>
              <a:gd name="connsiteY1" fmla="*/ 0 h 6400800"/>
              <a:gd name="connsiteX2" fmla="*/ 6400800 w 6400800"/>
              <a:gd name="connsiteY2" fmla="*/ 6400800 h 6400800"/>
              <a:gd name="connsiteX3" fmla="*/ 0 w 6400800"/>
              <a:gd name="connsiteY3" fmla="*/ 6400800 h 6400800"/>
              <a:gd name="connsiteX4" fmla="*/ 0 w 6400800"/>
              <a:gd name="connsiteY4" fmla="*/ 0 h 6400800"/>
              <a:gd name="connsiteX0" fmla="*/ 0 w 6400800"/>
              <a:gd name="connsiteY0" fmla="*/ 0 h 6400800"/>
              <a:gd name="connsiteX1" fmla="*/ 6400800 w 6400800"/>
              <a:gd name="connsiteY1" fmla="*/ 6400800 h 6400800"/>
              <a:gd name="connsiteX2" fmla="*/ 0 w 6400800"/>
              <a:gd name="connsiteY2" fmla="*/ 6400800 h 6400800"/>
              <a:gd name="connsiteX3" fmla="*/ 0 w 6400800"/>
              <a:gd name="connsiteY3" fmla="*/ 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0800" h="6400800">
                <a:moveTo>
                  <a:pt x="0" y="0"/>
                </a:moveTo>
                <a:lnTo>
                  <a:pt x="6400800" y="6400800"/>
                </a:lnTo>
                <a:lnTo>
                  <a:pt x="0" y="64008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400760" y="2057400"/>
            <a:ext cx="5142831" cy="2743200"/>
          </a:xfrm>
          <a:prstGeom prst="rect">
            <a:avLst/>
          </a:prstGeom>
        </p:spPr>
        <p:txBody>
          <a:bodyPr/>
          <a:lstStyle>
            <a:lvl1pPr algn="ctr">
              <a:defRPr sz="22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with 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58DB36-5EAC-9A4E-A104-70065F37A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8554" y="6654800"/>
            <a:ext cx="977053" cy="2032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8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90BDCDF1-6A81-421E-9C2B-2AE105F3E69D}" type="slidenum">
              <a:rPr lang="en-US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75420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10003027" y="3467100"/>
            <a:ext cx="1540564" cy="1485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222771" y="3467100"/>
            <a:ext cx="2779414" cy="1485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218238" y="3467100"/>
            <a:ext cx="2002276" cy="1485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919604" y="1981200"/>
            <a:ext cx="2623987" cy="1485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218238" y="1981200"/>
            <a:ext cx="3702838" cy="1485900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286475" y="4914900"/>
            <a:ext cx="576733" cy="512064"/>
          </a:xfrm>
          <a:prstGeom prst="rect">
            <a:avLst/>
          </a:prstGeom>
        </p:spPr>
        <p:txBody>
          <a:bodyPr/>
          <a:lstStyle>
            <a:lvl1pPr algn="ctr">
              <a:defRPr sz="525"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272959" y="2032680"/>
            <a:ext cx="1682277" cy="2075688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8080743" y="2032680"/>
            <a:ext cx="1682277" cy="2075688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9891493" y="2032680"/>
            <a:ext cx="1682277" cy="2075688"/>
          </a:xfrm>
          <a:prstGeom prst="rect">
            <a:avLst/>
          </a:prstGeom>
        </p:spPr>
        <p:txBody>
          <a:bodyPr/>
          <a:lstStyle>
            <a:lvl1pPr algn="ctr">
              <a:defRPr sz="1800"/>
            </a:lvl1pPr>
          </a:lstStyle>
          <a:p>
            <a:endParaRPr lang="en-US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076942" y="4914900"/>
            <a:ext cx="576733" cy="512064"/>
          </a:xfrm>
          <a:prstGeom prst="rect">
            <a:avLst/>
          </a:prstGeom>
        </p:spPr>
        <p:txBody>
          <a:bodyPr/>
          <a:lstStyle>
            <a:lvl1pPr algn="ctr">
              <a:defRPr sz="525"/>
            </a:lvl1pPr>
          </a:lstStyle>
          <a:p>
            <a:endParaRPr lang="en-US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905504" y="4914900"/>
            <a:ext cx="576733" cy="512064"/>
          </a:xfrm>
          <a:prstGeom prst="rect">
            <a:avLst/>
          </a:prstGeom>
        </p:spPr>
        <p:txBody>
          <a:bodyPr/>
          <a:lstStyle>
            <a:lvl1pPr algn="ctr">
              <a:defRPr sz="525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48409" y="762000"/>
            <a:ext cx="4114265" cy="5294376"/>
          </a:xfrm>
          <a:prstGeom prst="snip1Rect">
            <a:avLst>
              <a:gd name="adj" fmla="val 34616"/>
            </a:avLst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657928" y="1771650"/>
            <a:ext cx="5979398" cy="33147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942086" y="1771650"/>
            <a:ext cx="2591987" cy="33147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5550" y="649224"/>
            <a:ext cx="5714256" cy="3465576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9079603" y="2514600"/>
            <a:ext cx="2463987" cy="16779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9079603" y="4532376"/>
            <a:ext cx="2463987" cy="1677924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677737" y="1371600"/>
            <a:ext cx="8836526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383257" y="1144524"/>
            <a:ext cx="4493691" cy="4494276"/>
          </a:xfrm>
          <a:prstGeom prst="ellipse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316575" y="1144524"/>
            <a:ext cx="4493691" cy="4494276"/>
          </a:xfrm>
          <a:prstGeom prst="ellipse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6" r:id="rId25"/>
    <p:sldLayoutId id="2147483672" r:id="rId26"/>
    <p:sldLayoutId id="2147483673" r:id="rId27"/>
    <p:sldLayoutId id="2147483675" r:id="rId28"/>
    <p:sldLayoutId id="2147483677" r:id="rId29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ahr.org.tw/civicrm/contribute/transact?reset=1&amp;id=1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ceiling-lights-illustration-with-copyspace-design-empty-lamps-wallpaper-agmvo/download/2560x144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85397FAD-2989-1145-3026-2AAF4B34E1F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21875" b="21875"/>
          <a:stretch/>
        </p:blipFill>
        <p:spPr>
          <a:xfrm>
            <a:off x="32" y="0"/>
            <a:ext cx="12191937" cy="6858000"/>
          </a:xfrm>
        </p:spPr>
      </p:pic>
      <p:sp>
        <p:nvSpPr>
          <p:cNvPr id="17" name="Rectangle 8">
            <a:extLst>
              <a:ext uri="{FF2B5EF4-FFF2-40B4-BE49-F238E27FC236}">
                <a16:creationId xmlns:a16="http://schemas.microsoft.com/office/drawing/2014/main" id="{F7BFD6B7-C8D6-3A45-892B-F466DCD8B8B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-3"/>
            <a:ext cx="6551112" cy="6880571"/>
          </a:xfrm>
          <a:prstGeom prst="rect">
            <a:avLst/>
          </a:prstGeom>
          <a:solidFill>
            <a:srgbClr val="5DB18E">
              <a:alpha val="8495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6834D2-B8FB-C342-8AA3-93652B252C0E}"/>
              </a:ext>
            </a:extLst>
          </p:cNvPr>
          <p:cNvSpPr txBox="1"/>
          <p:nvPr/>
        </p:nvSpPr>
        <p:spPr>
          <a:xfrm>
            <a:off x="400832" y="594152"/>
            <a:ext cx="6150279" cy="18358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>
              <a:lnSpc>
                <a:spcPts val="5640"/>
              </a:lnSpc>
            </a:pPr>
            <a:r>
              <a:rPr lang="en-US" sz="5400" b="1" dirty="0">
                <a:solidFill>
                  <a:schemeClr val="bg1"/>
                </a:solidFill>
                <a:latin typeface="Roboto"/>
                <a:ea typeface="Roboto"/>
                <a:cs typeface="Times New Roman"/>
              </a:rPr>
              <a:t>Region 9 Collaboration</a:t>
            </a:r>
            <a:endParaRPr lang="en-US" sz="5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538A9F-2AFF-2348-BF49-6B02963E1906}"/>
              </a:ext>
            </a:extLst>
          </p:cNvPr>
          <p:cNvSpPr txBox="1"/>
          <p:nvPr/>
        </p:nvSpPr>
        <p:spPr>
          <a:xfrm>
            <a:off x="400831" y="2228849"/>
            <a:ext cx="4684734" cy="2744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0815" lvl="1" indent="-170815">
              <a:spcAft>
                <a:spcPts val="6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1"/>
                </a:solidFill>
                <a:latin typeface="Roboto Light"/>
                <a:ea typeface="Roboto Light"/>
                <a:cs typeface="Levenim MT"/>
              </a:rPr>
              <a:t>Los Angeles County </a:t>
            </a:r>
          </a:p>
          <a:p>
            <a:pPr marL="170815" lvl="1" indent="-170815">
              <a:spcAft>
                <a:spcPts val="6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bg1"/>
              </a:solidFill>
              <a:latin typeface="Roboto Light"/>
              <a:ea typeface="Roboto Light"/>
              <a:cs typeface="Levenim MT"/>
            </a:endParaRPr>
          </a:p>
          <a:p>
            <a:endParaRPr lang="en-US" sz="2200" b="1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 sz="2200" b="1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endParaRPr lang="en-US" sz="2200" b="1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200" i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October 22, 2024</a:t>
            </a:r>
            <a:endParaRPr lang="en-US" sz="2200" i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74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57134426-17A3-825D-E8D8-35C962196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19" y="1540700"/>
            <a:ext cx="10473827" cy="390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144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170815" lvl="1" indent="-17081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Overview of Region 9 coordination</a:t>
            </a:r>
          </a:p>
          <a:p>
            <a:pPr marL="170815" lvl="1" indent="-17081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Desired Outcomes and Benefits </a:t>
            </a:r>
          </a:p>
          <a:p>
            <a:pPr marL="170815" lvl="1" indent="-17081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How Do we Get Started?</a:t>
            </a: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Roboto Light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Roboto Light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spcAft>
                <a:spcPts val="900"/>
              </a:spcAft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Medium"/>
              <a:ea typeface="Roboto Medium"/>
              <a:cs typeface="Roboto Medium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25810"/>
            <a:ext cx="11581686" cy="354760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 dirty="0"/>
          </a:p>
        </p:txBody>
      </p:sp>
      <p:sp>
        <p:nvSpPr>
          <p:cNvPr id="213" name="Rectangle 7"/>
          <p:cNvSpPr>
            <a:spLocks noChangeArrowheads="1"/>
          </p:cNvSpPr>
          <p:nvPr/>
        </p:nvSpPr>
        <p:spPr bwMode="auto">
          <a:xfrm>
            <a:off x="572220" y="381397"/>
            <a:ext cx="8358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defTabSz="457155">
              <a:spcBef>
                <a:spcPct val="0"/>
              </a:spcBef>
              <a:spcAft>
                <a:spcPct val="0"/>
              </a:spcAft>
            </a:pPr>
            <a:r>
              <a:rPr lang="en-US" sz="4600" b="1" dirty="0">
                <a:solidFill>
                  <a:srgbClr val="5DB18E"/>
                </a:solidFill>
                <a:latin typeface="Roboto"/>
                <a:ea typeface="Roboto"/>
                <a:cs typeface="Arial"/>
              </a:rPr>
              <a:t>Goals for Today</a:t>
            </a:r>
            <a:endParaRPr lang="en-US" sz="4600" dirty="0">
              <a:solidFill>
                <a:srgbClr val="5DB18E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</p:spTree>
    <p:extLst>
      <p:ext uri="{BB962C8B-B14F-4D97-AF65-F5344CB8AC3E}">
        <p14:creationId xmlns:p14="http://schemas.microsoft.com/office/powerpoint/2010/main" val="123282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" y="-47521"/>
            <a:ext cx="12191937" cy="6905521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37876"/>
            <a:ext cx="11581686" cy="3547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rgbClr val="6D8192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6AFEF22E-71E6-1008-A68C-2DEA7DBE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384" y="2531894"/>
            <a:ext cx="7391741" cy="361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• </a:t>
            </a:r>
            <a:r>
              <a:rPr lang="en-US" sz="1800" b="1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Share</a:t>
            </a: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 tools, resources, and best practices for decarbonization, resiliency, and sustainability.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• </a:t>
            </a:r>
            <a:r>
              <a:rPr lang="en-US" sz="1800" b="1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Coordinate</a:t>
            </a: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 to secure larger grants with greater community impact and probability for award.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• </a:t>
            </a:r>
            <a:r>
              <a:rPr lang="en-US" sz="1800" b="1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Facilitate</a:t>
            </a:r>
            <a:r>
              <a:rPr lang="en-US" sz="1800" dirty="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 community-based engagement and impact.</a:t>
            </a:r>
          </a:p>
          <a:p>
            <a:pPr>
              <a:lnSpc>
                <a:spcPct val="150000"/>
              </a:lnSpc>
            </a:pPr>
            <a:endParaRPr lang="en-US" sz="1800" dirty="0">
              <a:solidFill>
                <a:srgbClr val="FFFFFF"/>
              </a:solidFill>
              <a:latin typeface="Roboto Light" pitchFamily="2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1800" dirty="0">
              <a:solidFill>
                <a:srgbClr val="FFFFFF"/>
              </a:solidFill>
              <a:latin typeface="Roboto Light" pitchFamily="2" charset="0"/>
              <a:cs typeface="Arial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3ABC826-217C-1701-8613-48BEC4DE7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19" y="381397"/>
            <a:ext cx="24461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457155" fontAlgn="base">
              <a:spcBef>
                <a:spcPct val="0"/>
              </a:spcBef>
              <a:spcAft>
                <a:spcPct val="0"/>
              </a:spcAft>
            </a:pPr>
            <a:r>
              <a:rPr lang="en-US" sz="46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itchFamily="34" charset="0"/>
              </a:rPr>
              <a:t>Overview</a:t>
            </a:r>
          </a:p>
        </p:txBody>
      </p:sp>
      <p:pic>
        <p:nvPicPr>
          <p:cNvPr id="10" name="Picture 9" descr="A light bulb with icons inside&#10;&#10;Description automatically generated">
            <a:extLst>
              <a:ext uri="{FF2B5EF4-FFF2-40B4-BE49-F238E27FC236}">
                <a16:creationId xmlns:a16="http://schemas.microsoft.com/office/drawing/2014/main" id="{101C79FD-BF97-CD24-D037-8605C9AD35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007" t="938" r="26674" b="5937"/>
          <a:stretch/>
        </p:blipFill>
        <p:spPr>
          <a:xfrm>
            <a:off x="343493" y="2434247"/>
            <a:ext cx="3048934" cy="37723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D4166D-1333-71C0-53F6-DC6159BB4F1A}"/>
              </a:ext>
            </a:extLst>
          </p:cNvPr>
          <p:cNvSpPr txBox="1"/>
          <p:nvPr/>
        </p:nvSpPr>
        <p:spPr>
          <a:xfrm>
            <a:off x="248243" y="1362928"/>
            <a:ext cx="107912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 Intentional Effort: focused on fostering collaboration within Region 9 to:</a:t>
            </a:r>
          </a:p>
        </p:txBody>
      </p:sp>
    </p:spTree>
    <p:extLst>
      <p:ext uri="{BB962C8B-B14F-4D97-AF65-F5344CB8AC3E}">
        <p14:creationId xmlns:p14="http://schemas.microsoft.com/office/powerpoint/2010/main" val="121745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25810"/>
            <a:ext cx="11581686" cy="354760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6B85EB85-2CBD-1C97-8596-92CB2AEDB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20" y="381397"/>
            <a:ext cx="800219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457155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5DB18E"/>
                </a:solidFill>
                <a:latin typeface="Roboto"/>
                <a:ea typeface="Roboto"/>
                <a:cs typeface="Arial"/>
              </a:rPr>
              <a:t>Desired Outcomes and Benefits</a:t>
            </a:r>
            <a:endParaRPr lang="en-US" dirty="0">
              <a:solidFill>
                <a:srgbClr val="5DB18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E3720A-7580-B0E5-9346-8877288AF990}"/>
              </a:ext>
            </a:extLst>
          </p:cNvPr>
          <p:cNvSpPr txBox="1"/>
          <p:nvPr/>
        </p:nvSpPr>
        <p:spPr>
          <a:xfrm>
            <a:off x="648057" y="1623250"/>
            <a:ext cx="1089588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Allowing local governments to </a:t>
            </a:r>
            <a:r>
              <a:rPr lang="en-US" b="1" dirty="0"/>
              <a:t>leverage resources </a:t>
            </a:r>
            <a:r>
              <a:rPr lang="en-US" dirty="0"/>
              <a:t>to support their initiatives.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Providing access to </a:t>
            </a:r>
            <a:r>
              <a:rPr lang="en-US" b="1" dirty="0"/>
              <a:t>best practices </a:t>
            </a:r>
            <a:r>
              <a:rPr lang="en-US" dirty="0"/>
              <a:t>and </a:t>
            </a:r>
            <a:r>
              <a:rPr lang="en-US" b="1" dirty="0"/>
              <a:t>proven models </a:t>
            </a:r>
            <a:r>
              <a:rPr lang="en-US" dirty="0"/>
              <a:t>for regional collaboration, navigating regulatory bodies, and building local capacity. 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Identifying opportunities for </a:t>
            </a:r>
            <a:r>
              <a:rPr lang="en-US" b="1" dirty="0"/>
              <a:t>cost savings </a:t>
            </a:r>
            <a:r>
              <a:rPr lang="en-US" dirty="0"/>
              <a:t>through economies of scale, and shared technical resources.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Increasing </a:t>
            </a:r>
            <a:r>
              <a:rPr lang="en-US" b="1" dirty="0"/>
              <a:t>visibility and funding opportunities </a:t>
            </a:r>
            <a:r>
              <a:rPr lang="en-US" dirty="0"/>
              <a:t>for agencies and communities.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Supporting cross pollination of ideas and facilitation for </a:t>
            </a:r>
            <a:r>
              <a:rPr lang="en-US" b="1" dirty="0"/>
              <a:t>regional workshops.  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25810"/>
            <a:ext cx="11581686" cy="354760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6B85EB85-2CBD-1C97-8596-92CB2AEDB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19" y="381397"/>
            <a:ext cx="1101979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defTabSz="457155">
              <a:spcBef>
                <a:spcPct val="0"/>
              </a:spcBef>
              <a:spcAft>
                <a:spcPct val="0"/>
              </a:spcAft>
            </a:pPr>
            <a:r>
              <a:rPr lang="en-US" sz="4600" b="1" dirty="0">
                <a:solidFill>
                  <a:srgbClr val="5DB18E"/>
                </a:solidFill>
                <a:latin typeface="Roboto"/>
                <a:ea typeface="Roboto"/>
                <a:cs typeface="Arial"/>
              </a:rPr>
              <a:t>Regional Coordination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691419-106D-CC0B-506E-AD81537AA1F9}"/>
              </a:ext>
            </a:extLst>
          </p:cNvPr>
          <p:cNvSpPr txBox="1"/>
          <p:nvPr/>
        </p:nvSpPr>
        <p:spPr>
          <a:xfrm>
            <a:off x="500501" y="1715909"/>
            <a:ext cx="7513440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/>
              <a:t>Establish a Coalition</a:t>
            </a:r>
            <a:r>
              <a:rPr lang="en-US" dirty="0"/>
              <a:t>: identify core group consisting of representatives from local governments, CBOs, state agencies, environmental organizations, and other relevant stakeholders. 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Important for providing guidance, setting priorities, and ensuring the coalition pursuits align with regional needs, action plans, and climate goals. 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b="1" dirty="0"/>
              <a:t>Meet Regularly </a:t>
            </a:r>
            <a:r>
              <a:rPr lang="en-US" dirty="0"/>
              <a:t>and utilize facilitator with experience navigating local government and community collaboration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7D6CF2-85E2-3141-FBF0-37964D2E3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75586" y="1816011"/>
            <a:ext cx="3282248" cy="351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9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25810"/>
            <a:ext cx="11581686" cy="354760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6B85EB85-2CBD-1C97-8596-92CB2AEDB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19" y="381397"/>
            <a:ext cx="9540609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defTabSz="457155">
              <a:spcBef>
                <a:spcPct val="0"/>
              </a:spcBef>
              <a:spcAft>
                <a:spcPct val="0"/>
              </a:spcAft>
            </a:pPr>
            <a:r>
              <a:rPr lang="en-US" sz="4600" b="1" dirty="0">
                <a:solidFill>
                  <a:srgbClr val="5DB18E"/>
                </a:solidFill>
                <a:latin typeface="Roboto"/>
                <a:ea typeface="Roboto"/>
                <a:cs typeface="Arial"/>
              </a:rPr>
              <a:t>Next Steps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1C2BE6CB-CA30-A412-BC25-29CFB7738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19" y="1540700"/>
            <a:ext cx="10775966" cy="390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144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170815" lvl="1" indent="-170815">
              <a:lnSpc>
                <a:spcPct val="150000"/>
              </a:lnSpc>
              <a:spcBef>
                <a:spcPts val="2000"/>
              </a:spcBef>
              <a:spcAft>
                <a:spcPts val="10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Email with notes and follow up from today </a:t>
            </a:r>
          </a:p>
          <a:p>
            <a:pPr marL="170815" lvl="1" indent="-170815">
              <a:lnSpc>
                <a:spcPct val="150000"/>
              </a:lnSpc>
              <a:spcBef>
                <a:spcPts val="2000"/>
              </a:spcBef>
              <a:spcAft>
                <a:spcPts val="10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Circulate working doc/matrix to identify priorities </a:t>
            </a:r>
          </a:p>
          <a:p>
            <a:pPr marL="170815" lvl="1" indent="-170815">
              <a:lnSpc>
                <a:spcPct val="150000"/>
              </a:lnSpc>
              <a:spcBef>
                <a:spcPts val="2000"/>
              </a:spcBef>
              <a:spcAft>
                <a:spcPts val="10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Start emailer distribution to share upcoming funding opportunities</a:t>
            </a:r>
          </a:p>
          <a:p>
            <a:pPr marL="170815" lvl="1" indent="-170815">
              <a:lnSpc>
                <a:spcPct val="150000"/>
              </a:lnSpc>
              <a:spcBef>
                <a:spcPts val="2000"/>
              </a:spcBef>
              <a:spcAft>
                <a:spcPts val="1000"/>
              </a:spcAft>
              <a:buClr>
                <a:srgbClr val="F1BF5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/>
                <a:ea typeface="Roboto Light"/>
                <a:cs typeface="Levenim MT"/>
              </a:rPr>
              <a:t>Establish coordinating call once priorities are identified</a:t>
            </a: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Roboto Light"/>
            </a:endParaRPr>
          </a:p>
          <a:p>
            <a:pPr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Roboto Light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marL="182880" indent="-182880" defTabSz="457155">
              <a:lnSpc>
                <a:spcPts val="1800"/>
              </a:lnSpc>
              <a:spcBef>
                <a:spcPct val="0"/>
              </a:spcBef>
              <a:spcAft>
                <a:spcPts val="900"/>
              </a:spcAft>
              <a:buClr>
                <a:srgbClr val="19ABB5"/>
              </a:buClr>
              <a:buFont typeface="Arial,Sans-Serif" panose="020B0604020202020204" pitchFamily="34" charset="0"/>
              <a:buChar char="•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Light"/>
              <a:ea typeface="Roboto Light"/>
              <a:cs typeface="Arial"/>
            </a:endParaRPr>
          </a:p>
          <a:p>
            <a:pPr defTabSz="457155">
              <a:spcAft>
                <a:spcPts val="900"/>
              </a:spcAft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Roboto Medium"/>
              <a:ea typeface="Roboto Medium"/>
              <a:cs typeface="Robot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4676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" y="-12885"/>
            <a:ext cx="12191937" cy="6905521"/>
          </a:xfrm>
          <a:prstGeom prst="rect">
            <a:avLst/>
          </a:prstGeom>
          <a:solidFill>
            <a:srgbClr val="5DB18E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22E27FA5-2E33-EE4C-8E1E-EE674FAF210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37876"/>
            <a:ext cx="11581686" cy="3547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/>
          </a:p>
        </p:txBody>
      </p:sp>
      <p:sp>
        <p:nvSpPr>
          <p:cNvPr id="206" name="Rectangle 8"/>
          <p:cNvSpPr>
            <a:spLocks noChangeArrowheads="1"/>
          </p:cNvSpPr>
          <p:nvPr/>
        </p:nvSpPr>
        <p:spPr bwMode="auto">
          <a:xfrm>
            <a:off x="3733801" y="2232975"/>
            <a:ext cx="7847886" cy="119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1440" rIns="0" bIns="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County of Los Angeles</a:t>
            </a:r>
          </a:p>
          <a:p>
            <a:r>
              <a:rPr lang="en-US" sz="180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Internal Services Department (ISD)</a:t>
            </a:r>
          </a:p>
          <a:p>
            <a:r>
              <a:rPr lang="en-US" sz="1800">
                <a:solidFill>
                  <a:srgbClr val="FFFFFF"/>
                </a:solidFill>
                <a:latin typeface="Roboto Light" pitchFamily="2" charset="0"/>
                <a:cs typeface="Arial" pitchFamily="34" charset="0"/>
              </a:rPr>
              <a:t>Office of Energy &amp; Environmental Service (EES)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D94734-BBDB-2949-BB3A-1BB21CC28F90}"/>
              </a:ext>
            </a:extLst>
          </p:cNvPr>
          <p:cNvSpPr txBox="1"/>
          <p:nvPr/>
        </p:nvSpPr>
        <p:spPr>
          <a:xfrm>
            <a:off x="4267439" y="6525810"/>
            <a:ext cx="7314247" cy="354760"/>
          </a:xfrm>
          <a:prstGeom prst="rect">
            <a:avLst/>
          </a:prstGeom>
          <a:noFill/>
        </p:spPr>
        <p:txBody>
          <a:bodyPr wrap="square" lIns="0" tIns="0" rIns="182856" bIns="0" rtlCol="0" anchor="ctr" anchorCtr="0">
            <a:noAutofit/>
          </a:bodyPr>
          <a:lstStyle/>
          <a:p>
            <a:pPr algn="r"/>
            <a:r>
              <a:rPr lang="en-US" sz="1000" i="1">
                <a:solidFill>
                  <a:srgbClr val="6D8192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 County of Los Angeles Internal Services Department, Energy and Environmental Service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1C688CF-3A3B-5440-A09B-D19B3BE2A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97" y="2232975"/>
            <a:ext cx="11188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defTabSz="457155"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Arial" pitchFamily="34" charset="0"/>
              </a:rPr>
              <a:t>Contacts</a:t>
            </a:r>
            <a:endParaRPr lang="en-US" sz="90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Arial" pitchFamily="34" charset="0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79796D9-53CB-1243-AD0E-A410A4DF6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096468"/>
            <a:ext cx="2533321" cy="0"/>
          </a:xfrm>
          <a:prstGeom prst="line">
            <a:avLst/>
          </a:prstGeom>
          <a:noFill/>
          <a:ln w="1905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endParaRPr lang="en-US" sz="1075">
              <a:solidFill>
                <a:schemeClr val="bg1"/>
              </a:solidFill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7F046985-2C2A-5D48-95CE-5B252083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6706" y="3526106"/>
            <a:ext cx="2717799" cy="119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91440" rIns="0" bIns="0" numCol="1" spcCol="45720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evenim MT" pitchFamily="2" charset="-79"/>
              </a:rPr>
              <a:t>Lujuana Medina</a:t>
            </a:r>
          </a:p>
          <a:p>
            <a:r>
              <a:rPr lang="en-US" sz="14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evenim MT" pitchFamily="2" charset="-79"/>
              </a:rPr>
              <a:t>Environmental Initiatives Manager</a:t>
            </a:r>
          </a:p>
          <a:p>
            <a:r>
              <a:rPr lang="en-US" sz="14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evenim MT" pitchFamily="2" charset="-79"/>
              </a:rPr>
              <a:t>(323) 881-3971</a:t>
            </a:r>
          </a:p>
          <a:p>
            <a:r>
              <a:rPr lang="en-US" sz="1400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Levenim MT" pitchFamily="2" charset="-79"/>
              </a:rPr>
              <a:t>LMedina@isd.lacounty.gov</a:t>
            </a:r>
          </a:p>
        </p:txBody>
      </p:sp>
      <p:pic>
        <p:nvPicPr>
          <p:cNvPr id="19" name="Picture 18" descr="Logo, calendar&#10;&#10;Description automatically generated">
            <a:extLst>
              <a:ext uri="{FF2B5EF4-FFF2-40B4-BE49-F238E27FC236}">
                <a16:creationId xmlns:a16="http://schemas.microsoft.com/office/drawing/2014/main" id="{5E0C7213-BC7E-4846-8A38-12DDF3B3F6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1" y="922983"/>
            <a:ext cx="1062483" cy="106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2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7F971C14C91B43AC3FED92D7C9BE9C" ma:contentTypeVersion="17" ma:contentTypeDescription="Create a new document." ma:contentTypeScope="" ma:versionID="1ae60843ce3902e1afaa3c3e539d6944">
  <xsd:schema xmlns:xsd="http://www.w3.org/2001/XMLSchema" xmlns:xs="http://www.w3.org/2001/XMLSchema" xmlns:p="http://schemas.microsoft.com/office/2006/metadata/properties" xmlns:ns2="797d4723-7e88-4c98-a7d1-8e1207631c12" xmlns:ns3="a97c5eaf-f6f2-424c-b1de-d58a88ab7d7b" xmlns:ns4="fa6a9aea-fb0f-4ddd-aff8-712634b7d5fe" targetNamespace="http://schemas.microsoft.com/office/2006/metadata/properties" ma:root="true" ma:fieldsID="1715527cb94b76b43a61b341ce618fef" ns2:_="" ns3:_="" ns4:_="">
    <xsd:import namespace="797d4723-7e88-4c98-a7d1-8e1207631c12"/>
    <xsd:import namespace="a97c5eaf-f6f2-424c-b1de-d58a88ab7d7b"/>
    <xsd:import namespace="fa6a9aea-fb0f-4ddd-aff8-712634b7d5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OCR" minOccurs="0"/>
                <xsd:element ref="ns2:Sor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d4723-7e88-4c98-a7d1-8e1207631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6856f2ee-118d-42e8-91de-064c9a66b6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ortOrder" ma:index="24" nillable="true" ma:displayName="Sort Order" ma:description="Allows us to determine the order number of the folders without actually numbering the folder name." ma:format="Dropdown" ma:internalName="SortOrd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c5eaf-f6f2-424c-b1de-d58a88ab7d7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a9aea-fb0f-4ddd-aff8-712634b7d5f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50777b9-71e6-4bb8-8ce8-8a11e62f64d9}" ma:internalName="TaxCatchAll" ma:showField="CatchAllData" ma:web="a97c5eaf-f6f2-424c-b1de-d58a88ab7d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6a9aea-fb0f-4ddd-aff8-712634b7d5fe" xsi:nil="true"/>
    <lcf76f155ced4ddcb4097134ff3c332f xmlns="797d4723-7e88-4c98-a7d1-8e1207631c12">
      <Terms xmlns="http://schemas.microsoft.com/office/infopath/2007/PartnerControls"/>
    </lcf76f155ced4ddcb4097134ff3c332f>
    <SharedWithUsers xmlns="a97c5eaf-f6f2-424c-b1de-d58a88ab7d7b">
      <UserInfo>
        <DisplayName>Rodgers, Becca</DisplayName>
        <AccountId>163</AccountId>
        <AccountType/>
      </UserInfo>
    </SharedWithUsers>
    <SortOrder xmlns="797d4723-7e88-4c98-a7d1-8e1207631c12" xsi:nil="true"/>
  </documentManagement>
</p:properties>
</file>

<file path=customXml/itemProps1.xml><?xml version="1.0" encoding="utf-8"?>
<ds:datastoreItem xmlns:ds="http://schemas.openxmlformats.org/officeDocument/2006/customXml" ds:itemID="{E53B883A-9334-4AD9-B882-5C421D3EF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C3D84A-1654-47F3-AA0D-5A8EC63897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d4723-7e88-4c98-a7d1-8e1207631c12"/>
    <ds:schemaRef ds:uri="a97c5eaf-f6f2-424c-b1de-d58a88ab7d7b"/>
    <ds:schemaRef ds:uri="fa6a9aea-fb0f-4ddd-aff8-712634b7d5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787B7C-C08B-412C-853F-0380A8CAABEA}">
  <ds:schemaRefs>
    <ds:schemaRef ds:uri="7bc33af3-a508-4494-93c6-f445514b0cc8"/>
    <ds:schemaRef ds:uri="bfe36184-d8fc-44e3-8de7-b32367b9c1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ae5387f2-850e-41e7-b5cb-4c47224e76c4"/>
    <ds:schemaRef ds:uri="f33e913b-7e8d-46c6-a4a4-a57ebb793d22"/>
    <ds:schemaRef ds:uri="fa6a9aea-fb0f-4ddd-aff8-712634b7d5fe"/>
    <ds:schemaRef ds:uri="797d4723-7e88-4c98-a7d1-8e1207631c12"/>
    <ds:schemaRef ds:uri="a97c5eaf-f6f2-424c-b1de-d58a88ab7d7b"/>
  </ds:schemaRefs>
</ds:datastoreItem>
</file>

<file path=docMetadata/LabelInfo.xml><?xml version="1.0" encoding="utf-8"?>
<clbl:labelList xmlns:clbl="http://schemas.microsoft.com/office/2020/mipLabelMetadata">
  <clbl:label id="{07597248-ea38-451b-8abe-a638eddbac81}" enabled="0" method="" siteId="{07597248-ea38-451b-8abe-a638eddbac81}" removed="1"/>
  <clbl:label id="{cf90b97b-be46-4a00-9700-81ce4ff1b7f6}" enabled="0" method="" siteId="{cf90b97b-be46-4a00-9700-81ce4ff1b7f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372</Words>
  <Application>Microsoft Office PowerPoint</Application>
  <PresentationFormat>Widescreen</PresentationFormat>
  <Paragraphs>75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Arial,Sans-Serif</vt:lpstr>
      <vt:lpstr>Calibri</vt:lpstr>
      <vt:lpstr>Roboto</vt:lpstr>
      <vt:lpstr>Roboto Light</vt:lpstr>
      <vt:lpstr>Roboto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Cholakath, Anoushka</cp:lastModifiedBy>
  <cp:revision>21</cp:revision>
  <dcterms:created xsi:type="dcterms:W3CDTF">2018-08-29T05:14:38Z</dcterms:created>
  <dcterms:modified xsi:type="dcterms:W3CDTF">2025-03-14T15:24:35Z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0x010100527F971C14C91B43AC3FED92D7C9BE9C</vt:lpwstr>
  </property>
  <property fmtid="{D5CDD505-2E9C-101B-9397-08002B2CF9AE}" pid="3" name="MediaServiceImageTags">
    <vt:lpwstr/>
  </property>
</Properties>
</file>